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64" r:id="rId3"/>
    <p:sldId id="256" r:id="rId4"/>
    <p:sldId id="257" r:id="rId5"/>
    <p:sldId id="265" r:id="rId6"/>
    <p:sldId id="266" r:id="rId7"/>
    <p:sldId id="260" r:id="rId8"/>
    <p:sldId id="296" r:id="rId9"/>
    <p:sldId id="297" r:id="rId10"/>
    <p:sldId id="294" r:id="rId11"/>
    <p:sldId id="295" r:id="rId12"/>
    <p:sldId id="262" r:id="rId13"/>
    <p:sldId id="263" r:id="rId14"/>
    <p:sldId id="298" r:id="rId15"/>
    <p:sldId id="267" r:id="rId16"/>
    <p:sldId id="258" r:id="rId17"/>
    <p:sldId id="293" r:id="rId18"/>
    <p:sldId id="292" r:id="rId19"/>
  </p:sldIdLst>
  <p:sldSz cx="18288000" cy="10287000"/>
  <p:notesSz cx="6858000" cy="9144000"/>
  <p:embeddedFontLst>
    <p:embeddedFont>
      <p:font typeface="Bebas Neue Cyrillic" panose="0201060003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V Boli" panose="02000500030200090000" pitchFamily="2" charset="0"/>
      <p:regular r:id="rId26"/>
    </p:embeddedFont>
    <p:embeddedFont>
      <p:font typeface="Prompt Light" panose="00000400000000000000" pitchFamily="2" charset="-34"/>
      <p:regular r:id="rId27"/>
      <p:italic r:id="rId28"/>
    </p:embeddedFont>
    <p:embeddedFont>
      <p:font typeface="等线" panose="02010600030101010101" pitchFamily="2" charset="-122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2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44" y="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98B59-F126-4BF5-AAF5-E5091BCC0AA5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B18A-C28D-4F41-A5A8-2D29FD39DA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5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07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16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812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121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5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F6B18A-C28D-4F41-A5A8-2D29FD39DA5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289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6B18A-C28D-4F41-A5A8-2D29FD39DA5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4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08093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633376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472102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8094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543679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42151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907398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022546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0453423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86069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60716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6/8/2023</a:t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400824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9.gif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8.svg"/><Relationship Id="rId7" Type="http://schemas.openxmlformats.org/officeDocument/2006/relationships/image" Target="../media/image26.jpeg"/><Relationship Id="rId12" Type="http://schemas.openxmlformats.org/officeDocument/2006/relationships/image" Target="../media/image3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11" Type="http://schemas.openxmlformats.org/officeDocument/2006/relationships/image" Target="../media/image30.jpeg"/><Relationship Id="rId5" Type="http://schemas.openxmlformats.org/officeDocument/2006/relationships/image" Target="../media/image3.png"/><Relationship Id="rId10" Type="http://schemas.openxmlformats.org/officeDocument/2006/relationships/image" Target="../media/image29.jpeg"/><Relationship Id="rId4" Type="http://schemas.openxmlformats.org/officeDocument/2006/relationships/image" Target="../media/image9.gif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064" name="TextBox 16"/>
          <p:cNvSpPr txBox="1"/>
          <p:nvPr/>
        </p:nvSpPr>
        <p:spPr>
          <a:xfrm>
            <a:off x="4325067" y="1558052"/>
            <a:ext cx="13176014" cy="178895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Final report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31329EBD-DF97-4346-556E-91B9B39CC88B}"/>
              </a:ext>
            </a:extLst>
          </p:cNvPr>
          <p:cNvSpPr txBox="1"/>
          <p:nvPr/>
        </p:nvSpPr>
        <p:spPr>
          <a:xfrm>
            <a:off x="4337645" y="4421369"/>
            <a:ext cx="13176014" cy="2081421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SleepOnTime</a:t>
            </a:r>
            <a:endParaRPr kumimoji="0" lang="en-US" altLang="zh-CN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ea typeface="宋体" panose="02010600030101010101" pitchFamily="2" charset="-122"/>
              <a:cs typeface="MV Boli" panose="02000500030200090000" pitchFamily="2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Group member: SIPENG WU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KEXIN LEI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XINYI ZHOU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HUIQING HUANG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 rot="2105796">
            <a:off x="-7795090" y="-2219945"/>
            <a:ext cx="12982695" cy="1246538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00000">
            <a:off x="-6142667" y="-220033"/>
            <a:ext cx="13188807" cy="10047473"/>
          </a:xfrm>
          <a:custGeom>
            <a:avLst/>
            <a:gdLst/>
            <a:ahLst/>
            <a:cxnLst/>
            <a:rect l="l" t="t" r="r" b="b"/>
            <a:pathLst>
              <a:path w="13188807" h="10047473">
                <a:moveTo>
                  <a:pt x="0" y="0"/>
                </a:moveTo>
                <a:lnTo>
                  <a:pt x="13188808" y="0"/>
                </a:lnTo>
                <a:lnTo>
                  <a:pt x="13188808" y="10047473"/>
                </a:lnTo>
                <a:lnTo>
                  <a:pt x="0" y="1004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5475473" y="183513"/>
            <a:ext cx="1108986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User Experience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19427C-5F6E-B38F-5850-94842E0B22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2733" y="1586991"/>
            <a:ext cx="6574155" cy="18145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9A902F-B330-39B1-94B0-BC167D33CC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790" y="3524384"/>
            <a:ext cx="10046018" cy="2000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A6E593-9743-A6AB-E629-00A159B8A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988" y="5702618"/>
            <a:ext cx="8089583" cy="18459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3873B55-C686-51C2-E226-15C21A0A6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583" y="8046720"/>
            <a:ext cx="7633335" cy="19640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10166DE-3F84-BB80-2862-7D11E9FE36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2709" y="4837405"/>
            <a:ext cx="6575108" cy="131540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783D22-8F89-D6C2-DB37-F2288583B6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7372" y="6330315"/>
            <a:ext cx="9276129" cy="213680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F2B46F3-94E2-F79F-E02F-5F76F7F6FE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3040" y="8678377"/>
            <a:ext cx="8352473" cy="127730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718F96C-3BCB-AB6A-73B1-2FD988F948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68580"/>
            <a:ext cx="7538278" cy="13154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A0216F9-95C7-FCDA-9915-8B640E47C1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3143040"/>
            <a:ext cx="7656072" cy="15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3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8999"/>
          </a:blip>
          <a:srcRect/>
          <a:stretch>
            <a:fillRect/>
          </a:stretch>
        </p:blipFill>
        <p:spPr>
          <a:xfrm rot="2105796">
            <a:off x="-7795090" y="-2219945"/>
            <a:ext cx="12982695" cy="1246538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00000">
            <a:off x="-6142667" y="-220033"/>
            <a:ext cx="13188807" cy="10047473"/>
          </a:xfrm>
          <a:custGeom>
            <a:avLst/>
            <a:gdLst/>
            <a:ahLst/>
            <a:cxnLst/>
            <a:rect l="l" t="t" r="r" b="b"/>
            <a:pathLst>
              <a:path w="13188807" h="10047473">
                <a:moveTo>
                  <a:pt x="0" y="0"/>
                </a:moveTo>
                <a:lnTo>
                  <a:pt x="13188808" y="0"/>
                </a:lnTo>
                <a:lnTo>
                  <a:pt x="13188808" y="10047473"/>
                </a:lnTo>
                <a:lnTo>
                  <a:pt x="0" y="1004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5475473" y="183513"/>
            <a:ext cx="11089863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88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User Experience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5876E01-A5CA-D0EA-A78A-369874984B6F}"/>
              </a:ext>
            </a:extLst>
          </p:cNvPr>
          <p:cNvSpPr txBox="1"/>
          <p:nvPr/>
        </p:nvSpPr>
        <p:spPr>
          <a:xfrm>
            <a:off x="604674" y="1925069"/>
            <a:ext cx="4742811" cy="1904595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Fully functional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5C1B33-449F-CD82-E9E2-B9125F49E89F}"/>
              </a:ext>
            </a:extLst>
          </p:cNvPr>
          <p:cNvSpPr txBox="1"/>
          <p:nvPr/>
        </p:nvSpPr>
        <p:spPr>
          <a:xfrm>
            <a:off x="12954000" y="7587426"/>
            <a:ext cx="4742811" cy="1759391"/>
          </a:xfrm>
          <a:prstGeom prst="wedgeEllipse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Log in with </a:t>
            </a:r>
            <a:r>
              <a:rPr lang="en-US" altLang="zh-CN" sz="4400" b="1" dirty="0" err="1">
                <a:solidFill>
                  <a:srgbClr val="332792"/>
                </a:solidFill>
                <a:latin typeface="Calibri" panose="020F0502020204030204" charset="0"/>
              </a:rPr>
              <a:t>Wechat</a:t>
            </a:r>
            <a:endParaRPr lang="en-US" altLang="zh-CN" sz="4400" b="1" dirty="0">
              <a:solidFill>
                <a:srgbClr val="332792"/>
              </a:solidFill>
              <a:latin typeface="Calibri" panose="020F050202020403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FE50E-4936-EBD6-6D0B-8909B6974D05}"/>
              </a:ext>
            </a:extLst>
          </p:cNvPr>
          <p:cNvSpPr txBox="1"/>
          <p:nvPr/>
        </p:nvSpPr>
        <p:spPr>
          <a:xfrm>
            <a:off x="3733343" y="3560041"/>
            <a:ext cx="4742811" cy="2783053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The color scheme is so warm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D3858E-D2FA-33BC-7649-2802BF8C2785}"/>
              </a:ext>
            </a:extLst>
          </p:cNvPr>
          <p:cNvSpPr txBox="1"/>
          <p:nvPr/>
        </p:nvSpPr>
        <p:spPr>
          <a:xfrm>
            <a:off x="305333" y="4183490"/>
            <a:ext cx="3537455" cy="1904595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Cute Moon~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FE5D99-AF3D-C4C5-BA91-34FE2CA99BAA}"/>
              </a:ext>
            </a:extLst>
          </p:cNvPr>
          <p:cNvSpPr txBox="1"/>
          <p:nvPr/>
        </p:nvSpPr>
        <p:spPr>
          <a:xfrm>
            <a:off x="5861795" y="2197844"/>
            <a:ext cx="4742811" cy="1026137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Easy to use,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6EA746-9A60-FBA5-5BE1-176FCA8BD576}"/>
              </a:ext>
            </a:extLst>
          </p:cNvPr>
          <p:cNvSpPr txBox="1"/>
          <p:nvPr/>
        </p:nvSpPr>
        <p:spPr>
          <a:xfrm>
            <a:off x="-95579" y="6253973"/>
            <a:ext cx="5439538" cy="2783053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Makes me aware of the time to sleep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242492-393F-AD96-EC4F-C17790573263}"/>
              </a:ext>
            </a:extLst>
          </p:cNvPr>
          <p:cNvSpPr txBox="1"/>
          <p:nvPr/>
        </p:nvSpPr>
        <p:spPr>
          <a:xfrm>
            <a:off x="7133303" y="5830025"/>
            <a:ext cx="4944816" cy="1026137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Mega nice!!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E427D59-D89C-B6FF-5455-0E9FD718CD6C}"/>
              </a:ext>
            </a:extLst>
          </p:cNvPr>
          <p:cNvSpPr txBox="1"/>
          <p:nvPr/>
        </p:nvSpPr>
        <p:spPr>
          <a:xfrm>
            <a:off x="11868237" y="1695109"/>
            <a:ext cx="5828574" cy="2564294"/>
          </a:xfrm>
          <a:prstGeom prst="wedgeEllipse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000" b="1" dirty="0">
                <a:solidFill>
                  <a:srgbClr val="332792"/>
                </a:solidFill>
                <a:latin typeface="Calibri" panose="020F0502020204030204" charset="0"/>
              </a:rPr>
              <a:t>The countdown is forced to end while clearing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33F5DA-C584-E511-5C5D-8DD9A55281CD}"/>
              </a:ext>
            </a:extLst>
          </p:cNvPr>
          <p:cNvSpPr txBox="1"/>
          <p:nvPr/>
        </p:nvSpPr>
        <p:spPr>
          <a:xfrm>
            <a:off x="5138689" y="6941359"/>
            <a:ext cx="7312741" cy="2783053"/>
          </a:xfrm>
          <a:prstGeom prst="cloud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The audio inside is really helpful for sleeping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244EBE1-CC29-AE05-38BD-78975911F1FE}"/>
              </a:ext>
            </a:extLst>
          </p:cNvPr>
          <p:cNvSpPr txBox="1"/>
          <p:nvPr/>
        </p:nvSpPr>
        <p:spPr>
          <a:xfrm>
            <a:off x="12824742" y="4595873"/>
            <a:ext cx="4742811" cy="2570876"/>
          </a:xfrm>
          <a:prstGeom prst="wedgeEllipseCallout">
            <a:avLst/>
          </a:prstGeom>
          <a:solidFill>
            <a:schemeClr val="bg1"/>
          </a:solidFill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500"/>
              </a:lnSpc>
            </a:pP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Wish to have more music~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21480">
            <a:off x="-5125446" y="-1627743"/>
            <a:ext cx="9231539" cy="6260662"/>
          </a:xfrm>
          <a:custGeom>
            <a:avLst/>
            <a:gdLst/>
            <a:ahLst/>
            <a:cxnLst/>
            <a:rect l="l" t="t" r="r" b="b"/>
            <a:pathLst>
              <a:path w="9231539" h="6260662">
                <a:moveTo>
                  <a:pt x="0" y="0"/>
                </a:moveTo>
                <a:lnTo>
                  <a:pt x="9231539" y="0"/>
                </a:lnTo>
                <a:lnTo>
                  <a:pt x="9231539" y="6260663"/>
                </a:lnTo>
                <a:lnTo>
                  <a:pt x="0" y="6260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13216627" y="6511376"/>
            <a:ext cx="9145831" cy="9412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-5334000" y="-1417002"/>
            <a:ext cx="8249192" cy="8489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46447" cy="7146447"/>
            </a:xfrm>
            <a:custGeom>
              <a:avLst/>
              <a:gdLst/>
              <a:ahLst/>
              <a:cxnLst/>
              <a:rect l="l" t="t" r="r" b="b"/>
              <a:pathLst>
                <a:path w="7146447" h="7146447">
                  <a:moveTo>
                    <a:pt x="0" y="0"/>
                  </a:moveTo>
                  <a:lnTo>
                    <a:pt x="7146447" y="0"/>
                  </a:lnTo>
                  <a:lnTo>
                    <a:pt x="7146447" y="7146447"/>
                  </a:lnTo>
                  <a:lnTo>
                    <a:pt x="0" y="7146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3118876" y="1028700"/>
            <a:ext cx="14144638" cy="2218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99"/>
              </a:lnSpc>
            </a:pPr>
            <a:r>
              <a:rPr lang="en-US" sz="8800" dirty="0">
                <a:solidFill>
                  <a:prstClr val="white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Improvement Effects</a:t>
            </a:r>
          </a:p>
          <a:p>
            <a:pPr algn="ctr">
              <a:lnSpc>
                <a:spcPts val="8000"/>
              </a:lnSpc>
            </a:pPr>
            <a:endParaRPr lang="en-US" sz="9299" dirty="0">
              <a:solidFill>
                <a:srgbClr val="FFFFFF"/>
              </a:solidFill>
              <a:latin typeface="Bebas Neue Cyrill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15192" y="2827940"/>
            <a:ext cx="1396093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lvl="1" indent="-399412">
              <a:lnSpc>
                <a:spcPts val="5179"/>
              </a:lnSpc>
              <a:buFont typeface="Arial"/>
              <a:buChar char="•"/>
            </a:pPr>
            <a:r>
              <a:rPr lang="en-US" sz="4400" dirty="0">
                <a:solidFill>
                  <a:schemeClr val="bg1"/>
                </a:solidFill>
                <a:latin typeface="Calibri" panose="020F0502020204030204" charset="0"/>
              </a:rPr>
              <a:t>The clarity of buttons in the interface is improved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F9A5A96-0750-8046-2230-9818C7DD4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" y="4212938"/>
            <a:ext cx="9844294" cy="4667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AC8B19-5567-7DD0-457A-27042F85E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22" y="4210022"/>
            <a:ext cx="9564890" cy="4667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21480">
            <a:off x="-5125446" y="-1627743"/>
            <a:ext cx="9231539" cy="6260662"/>
          </a:xfrm>
          <a:custGeom>
            <a:avLst/>
            <a:gdLst/>
            <a:ahLst/>
            <a:cxnLst/>
            <a:rect l="l" t="t" r="r" b="b"/>
            <a:pathLst>
              <a:path w="9231539" h="6260662">
                <a:moveTo>
                  <a:pt x="0" y="0"/>
                </a:moveTo>
                <a:lnTo>
                  <a:pt x="9231539" y="0"/>
                </a:lnTo>
                <a:lnTo>
                  <a:pt x="9231539" y="6260663"/>
                </a:lnTo>
                <a:lnTo>
                  <a:pt x="0" y="6260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13216627" y="6511376"/>
            <a:ext cx="9145831" cy="9412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rcRect/>
          <a:stretch>
            <a:fillRect/>
          </a:stretch>
        </p:blipFill>
        <p:spPr>
          <a:xfrm>
            <a:off x="-5334000" y="-1417002"/>
            <a:ext cx="8249192" cy="84898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46447" cy="7146447"/>
            </a:xfrm>
            <a:custGeom>
              <a:avLst/>
              <a:gdLst/>
              <a:ahLst/>
              <a:cxnLst/>
              <a:rect l="l" t="t" r="r" b="b"/>
              <a:pathLst>
                <a:path w="7146447" h="7146447">
                  <a:moveTo>
                    <a:pt x="0" y="0"/>
                  </a:moveTo>
                  <a:lnTo>
                    <a:pt x="7146447" y="0"/>
                  </a:lnTo>
                  <a:lnTo>
                    <a:pt x="7146447" y="7146447"/>
                  </a:lnTo>
                  <a:lnTo>
                    <a:pt x="0" y="7146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3118876" y="1028700"/>
            <a:ext cx="14144638" cy="2218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Improvement Effects</a:t>
            </a:r>
          </a:p>
          <a:p>
            <a:pPr marL="0" marR="0" lvl="0" indent="0" algn="ctr" defTabSz="914400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2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 Cyrillic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15192" y="2827940"/>
            <a:ext cx="13960931" cy="454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5" marR="0" lvl="1" indent="-399412" algn="l" defTabSz="914400" rtl="0" eaLnBrk="1" fontAlgn="auto" latinLnBrk="0" hangingPunct="1">
              <a:lnSpc>
                <a:spcPts val="5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rPr>
              <a:t>The clarity of buttons in the interface is improved</a:t>
            </a:r>
          </a:p>
          <a:p>
            <a:pPr marL="798825" marR="0" lvl="1" indent="-399412" algn="l" defTabSz="914400" rtl="0" eaLnBrk="1" fontAlgn="auto" latinLnBrk="0" hangingPunct="1">
              <a:lnSpc>
                <a:spcPts val="5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+mn-ea"/>
              <a:cs typeface="+mn-cs"/>
            </a:endParaRPr>
          </a:p>
          <a:p>
            <a:pPr marL="798825" marR="0" lvl="1" indent="-399412" algn="l" defTabSz="914400" rtl="0" eaLnBrk="1" fontAlgn="auto" latinLnBrk="0" hangingPunct="1">
              <a:lnSpc>
                <a:spcPts val="5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rPr>
              <a:t>After the countdown page exits the software, the countdown will no longer reset</a:t>
            </a:r>
          </a:p>
          <a:p>
            <a:pPr marL="798825" marR="0" lvl="1" indent="-399412" algn="l" defTabSz="914400" rtl="0" eaLnBrk="1" fontAlgn="auto" latinLnBrk="0" hangingPunct="1">
              <a:lnSpc>
                <a:spcPts val="5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charset="0"/>
              <a:ea typeface="+mn-ea"/>
              <a:cs typeface="+mn-cs"/>
            </a:endParaRPr>
          </a:p>
          <a:p>
            <a:pPr marL="798825" marR="0" lvl="1" indent="-399412" algn="l" defTabSz="914400" rtl="0" eaLnBrk="1" fontAlgn="auto" latinLnBrk="0" hangingPunct="1">
              <a:lnSpc>
                <a:spcPts val="51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charset="0"/>
                <a:ea typeface="+mn-ea"/>
                <a:cs typeface="+mn-cs"/>
              </a:rPr>
              <a:t>The user's privacy rights can be obtained successfully</a:t>
            </a:r>
            <a:endParaRPr kumimoji="0" lang="en-US" sz="36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8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705908" y="2796703"/>
            <a:ext cx="9167737" cy="46935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Chapter 4</a:t>
            </a:r>
          </a:p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Group Collaboration</a:t>
            </a:r>
          </a:p>
        </p:txBody>
      </p:sp>
      <p:sp>
        <p:nvSpPr>
          <p:cNvPr id="3076" name="TextBox 4"/>
          <p:cNvSpPr txBox="1"/>
          <p:nvPr/>
        </p:nvSpPr>
        <p:spPr>
          <a:xfrm>
            <a:off x="11058783" y="2652384"/>
            <a:ext cx="6097371" cy="51937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 Team division of labor</a:t>
            </a:r>
          </a:p>
        </p:txBody>
      </p:sp>
      <p:sp>
        <p:nvSpPr>
          <p:cNvPr id="3078" name="TextBox 6"/>
          <p:cNvSpPr txBox="1"/>
          <p:nvPr/>
        </p:nvSpPr>
        <p:spPr>
          <a:xfrm>
            <a:off x="11963326" y="6445621"/>
            <a:ext cx="5486190" cy="51937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Cooperation effectiveness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515564" y="2750940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11382375" y="6567195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409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796">
            <a:off x="12814300" y="917575"/>
            <a:ext cx="10947400" cy="105124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Group 4"/>
          <p:cNvGrpSpPr/>
          <p:nvPr/>
        </p:nvGrpSpPr>
        <p:grpSpPr>
          <a:xfrm rot="-6307712">
            <a:off x="14947900" y="1260475"/>
            <a:ext cx="7348538" cy="7348538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4101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4102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3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4104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06" name="TextBox 11"/>
          <p:cNvSpPr txBox="1"/>
          <p:nvPr/>
        </p:nvSpPr>
        <p:spPr>
          <a:xfrm>
            <a:off x="127104" y="0"/>
            <a:ext cx="12210991" cy="15388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12000"/>
              </a:lnSpc>
            </a:pPr>
            <a:r>
              <a:rPr lang="en-US" altLang="zh-CN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Team division of labor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7216CF-68CF-7B32-8F2D-E31643B730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17843"/>
            <a:ext cx="8133196" cy="89691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409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796">
            <a:off x="12814300" y="917575"/>
            <a:ext cx="10947400" cy="105124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Group 4"/>
          <p:cNvGrpSpPr/>
          <p:nvPr/>
        </p:nvGrpSpPr>
        <p:grpSpPr>
          <a:xfrm rot="-6307712">
            <a:off x="14947900" y="1260475"/>
            <a:ext cx="7348538" cy="7348538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4101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4102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3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4104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106" name="TextBox 11"/>
          <p:cNvSpPr txBox="1"/>
          <p:nvPr/>
        </p:nvSpPr>
        <p:spPr>
          <a:xfrm>
            <a:off x="127104" y="0"/>
            <a:ext cx="13741172" cy="15388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12000"/>
              </a:lnSpc>
            </a:pPr>
            <a:r>
              <a:rPr lang="en-US" altLang="zh-CN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Cooperation effectiveness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3E71B-C864-B1DE-3125-A44E4F0C827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r="355" b="11640"/>
          <a:stretch/>
        </p:blipFill>
        <p:spPr>
          <a:xfrm>
            <a:off x="8604859" y="1916559"/>
            <a:ext cx="4129701" cy="80842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D35C59-9F14-8A57-C49C-6F643E81C2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6"/>
          <a:stretch/>
        </p:blipFill>
        <p:spPr>
          <a:xfrm>
            <a:off x="9869790" y="1950195"/>
            <a:ext cx="4399261" cy="80842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179E1CC-38C2-957D-3BBF-A8247B61C9C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3"/>
          <a:stretch/>
        </p:blipFill>
        <p:spPr>
          <a:xfrm>
            <a:off x="11078983" y="1950194"/>
            <a:ext cx="4301152" cy="81800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876A67-D479-E1C8-4BD2-EDC2D89EC9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149" y="1983050"/>
            <a:ext cx="3729560" cy="80807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0585273-E1F2-5BA3-3CCA-D9E0713C14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989" y="1983050"/>
            <a:ext cx="3729560" cy="8080714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B3C2F11F-1F7B-D0B8-F122-94550DFFDE38}"/>
              </a:ext>
            </a:extLst>
          </p:cNvPr>
          <p:cNvSpPr txBox="1"/>
          <p:nvPr/>
        </p:nvSpPr>
        <p:spPr>
          <a:xfrm>
            <a:off x="373042" y="3220490"/>
            <a:ext cx="8409221" cy="596323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1143000" indent="-1143000">
              <a:lnSpc>
                <a:spcPts val="9300"/>
              </a:lnSpc>
              <a:buFont typeface="Wingdings" panose="05000000000000000000" pitchFamily="2" charset="2"/>
              <a:buChar char="ü"/>
            </a:pP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Offline meeting</a:t>
            </a:r>
          </a:p>
          <a:p>
            <a:pPr marL="1143000" indent="-1143000">
              <a:lnSpc>
                <a:spcPts val="9300"/>
              </a:lnSpc>
              <a:buFont typeface="Wingdings" panose="05000000000000000000" pitchFamily="2" charset="2"/>
              <a:buChar char="ü"/>
            </a:pP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Rational division of labor</a:t>
            </a:r>
          </a:p>
          <a:p>
            <a:pPr marL="1143000" indent="-1143000">
              <a:lnSpc>
                <a:spcPts val="3300"/>
              </a:lnSpc>
              <a:buFont typeface="Wingdings" panose="05000000000000000000" pitchFamily="2" charset="2"/>
              <a:buChar char="ü"/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300"/>
              </a:lnSpc>
              <a:buFont typeface="Wingdings" panose="05000000000000000000" pitchFamily="2" charset="2"/>
              <a:buChar char="ü"/>
            </a:pP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Complete the task on time</a:t>
            </a:r>
          </a:p>
          <a:p>
            <a:pPr marL="1143000" indent="-1143000">
              <a:lnSpc>
                <a:spcPts val="3300"/>
              </a:lnSpc>
              <a:buFont typeface="Wingdings" panose="05000000000000000000" pitchFamily="2" charset="2"/>
              <a:buChar char="ü"/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300"/>
              </a:lnSpc>
              <a:buFont typeface="Wingdings" panose="05000000000000000000" pitchFamily="2" charset="2"/>
              <a:buChar char="ü"/>
            </a:pP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Bring out the best in everyone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068D083-37B2-508A-BBCD-7F61C853B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149" y="47475"/>
            <a:ext cx="5134400" cy="996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Group member: SIPENG WU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KEXIN LEI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XINYI ZHOU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HUIQING HUANG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2DC055A-DB11-481D-0801-85612F9C3795}"/>
              </a:ext>
            </a:extLst>
          </p:cNvPr>
          <p:cNvSpPr txBox="1"/>
          <p:nvPr/>
        </p:nvSpPr>
        <p:spPr>
          <a:xfrm>
            <a:off x="4244425" y="3015664"/>
            <a:ext cx="13176014" cy="4039404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Thanks for</a:t>
            </a:r>
          </a:p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listening!</a:t>
            </a:r>
          </a:p>
        </p:txBody>
      </p:sp>
    </p:spTree>
    <p:extLst>
      <p:ext uri="{BB962C8B-B14F-4D97-AF65-F5344CB8AC3E}">
        <p14:creationId xmlns:p14="http://schemas.microsoft.com/office/powerpoint/2010/main" val="47659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7405">
            <a:off x="-2012089" y="-2034891"/>
            <a:ext cx="14356781" cy="14356781"/>
          </a:xfrm>
          <a:custGeom>
            <a:avLst/>
            <a:gdLst/>
            <a:ahLst/>
            <a:cxnLst/>
            <a:rect l="l" t="t" r="r" b="b"/>
            <a:pathLst>
              <a:path w="14356781" h="14356781">
                <a:moveTo>
                  <a:pt x="0" y="0"/>
                </a:moveTo>
                <a:lnTo>
                  <a:pt x="14356781" y="0"/>
                </a:lnTo>
                <a:lnTo>
                  <a:pt x="14356781" y="14356780"/>
                </a:lnTo>
                <a:lnTo>
                  <a:pt x="0" y="14356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0999" y="1473326"/>
            <a:ext cx="10160859" cy="5851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12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Chapter 1 </a:t>
            </a:r>
            <a:r>
              <a:rPr lang="en-US" sz="96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Difficulty and</a:t>
            </a:r>
            <a:r>
              <a:rPr lang="zh-CN" altLang="en-US" sz="96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zh-CN" sz="96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Effort</a:t>
            </a:r>
            <a:r>
              <a:rPr lang="en-US" sz="96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of app Development</a:t>
            </a:r>
            <a:endParaRPr lang="en-US" sz="12000" dirty="0">
              <a:solidFill>
                <a:srgbClr val="FFFFF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75438" y="2521153"/>
            <a:ext cx="4028323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600" dirty="0">
                <a:solidFill>
                  <a:srgbClr val="FFFFFF"/>
                </a:solidFill>
                <a:latin typeface="Prompt Light" panose="00000400000000000000"/>
              </a:rPr>
              <a:t>Difficulty</a:t>
            </a:r>
            <a:endParaRPr lang="en-US" sz="3000" dirty="0">
              <a:solidFill>
                <a:srgbClr val="FFFFFF"/>
              </a:solidFill>
              <a:latin typeface="Prompt Light" panose="00000400000000000000"/>
            </a:endParaRP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rompt Light"/>
            </a:endParaRP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rompt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08502" y="6813310"/>
            <a:ext cx="4028323" cy="1057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Prompt Light"/>
              </a:rPr>
              <a:t>Effort</a:t>
            </a:r>
          </a:p>
          <a:p>
            <a:pPr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rompt Light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58473" y="2634776"/>
            <a:ext cx="321985" cy="321985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875251" y="6823503"/>
            <a:ext cx="412750" cy="412750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1295893" y="2214230"/>
            <a:ext cx="12059223" cy="8922266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18999"/>
          </a:blip>
          <a:srcRect/>
          <a:stretch>
            <a:fillRect/>
          </a:stretch>
        </p:blipFill>
        <p:spPr>
          <a:xfrm rot="2105796">
            <a:off x="12364064" y="804019"/>
            <a:ext cx="11443238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5795447" y="1909102"/>
            <a:ext cx="6473161" cy="6737769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304800" y="190500"/>
            <a:ext cx="18973800" cy="140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46"/>
              </a:lnSpc>
            </a:pPr>
            <a:r>
              <a:rPr lang="en-US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Difficulty of app Development</a:t>
            </a:r>
            <a:endParaRPr lang="en-US" sz="11146" dirty="0">
              <a:solidFill>
                <a:srgbClr val="332792"/>
              </a:solidFill>
              <a:latin typeface="Bebas Neue Cyrillic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13E29A3-6491-AC2B-EC28-E3B1E7B4D161}"/>
              </a:ext>
            </a:extLst>
          </p:cNvPr>
          <p:cNvSpPr txBox="1"/>
          <p:nvPr/>
        </p:nvSpPr>
        <p:spPr>
          <a:xfrm>
            <a:off x="1143000" y="3999072"/>
            <a:ext cx="8763000" cy="5853589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First time using </a:t>
            </a:r>
            <a:r>
              <a:rPr lang="en-US" altLang="zh-CN" sz="4400" dirty="0" err="1">
                <a:solidFill>
                  <a:srgbClr val="332792"/>
                </a:solidFill>
                <a:latin typeface="Calibri" panose="020F0502020204030204" charset="0"/>
              </a:rPr>
              <a:t>figma</a:t>
            </a: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 and </a:t>
            </a:r>
            <a:r>
              <a:rPr lang="en-US" altLang="zh-CN" sz="4400" b="1" dirty="0">
                <a:solidFill>
                  <a:srgbClr val="332792"/>
                </a:solidFill>
                <a:latin typeface="Calibri" panose="020F0502020204030204" charset="0"/>
              </a:rPr>
              <a:t>not yet familiar</a:t>
            </a: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 with this online </a:t>
            </a:r>
            <a:r>
              <a:rPr lang="en-US" altLang="zh-CN" sz="4400" dirty="0" err="1">
                <a:solidFill>
                  <a:srgbClr val="332792"/>
                </a:solidFill>
                <a:latin typeface="Calibri" panose="020F0502020204030204" charset="0"/>
              </a:rPr>
              <a:t>ui</a:t>
            </a: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 design tool. It takes time to get up to speed.</a:t>
            </a:r>
          </a:p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Some components need to be made by ourselves.</a:t>
            </a:r>
          </a:p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altLang="zh-CN" sz="4400" dirty="0">
              <a:solidFill>
                <a:srgbClr val="332792"/>
              </a:solidFill>
              <a:latin typeface="Calibri" panose="020F050202020403020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46255B-F921-E3E9-7AE4-54E86979E350}"/>
              </a:ext>
            </a:extLst>
          </p:cNvPr>
          <p:cNvSpPr txBox="1"/>
          <p:nvPr/>
        </p:nvSpPr>
        <p:spPr>
          <a:xfrm>
            <a:off x="1200789" y="2278572"/>
            <a:ext cx="4323711" cy="1038582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 algn="ctr">
              <a:lnSpc>
                <a:spcPts val="66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Calibri" panose="020F0502020204030204" charset="0"/>
              </a:rPr>
              <a:t>UI design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3064703" y="2568596"/>
            <a:ext cx="10345554" cy="6856346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18999"/>
          </a:blip>
          <a:srcRect/>
          <a:stretch>
            <a:fillRect/>
          </a:stretch>
        </p:blipFill>
        <p:spPr>
          <a:xfrm rot="2105796">
            <a:off x="13097843" y="985330"/>
            <a:ext cx="10954519" cy="100634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6293234" y="1926414"/>
            <a:ext cx="5997988" cy="6070219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304800" y="190500"/>
            <a:ext cx="18973800" cy="140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46"/>
              </a:lnSpc>
            </a:pPr>
            <a:r>
              <a:rPr lang="en-US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Difficulty of app Development</a:t>
            </a:r>
            <a:endParaRPr lang="en-US" sz="11146" dirty="0">
              <a:solidFill>
                <a:srgbClr val="332792"/>
              </a:solidFill>
              <a:latin typeface="Bebas Neue Cyrillic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46255B-F921-E3E9-7AE4-54E86979E350}"/>
              </a:ext>
            </a:extLst>
          </p:cNvPr>
          <p:cNvSpPr txBox="1"/>
          <p:nvPr/>
        </p:nvSpPr>
        <p:spPr>
          <a:xfrm>
            <a:off x="1200789" y="2278572"/>
            <a:ext cx="8248011" cy="1038582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 algn="ctr">
              <a:lnSpc>
                <a:spcPts val="66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Calibri" panose="020F0502020204030204" charset="0"/>
              </a:rPr>
              <a:t>Front-end development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CAE183-22C5-E50E-DA36-3989409E4B3D}"/>
              </a:ext>
            </a:extLst>
          </p:cNvPr>
          <p:cNvSpPr txBox="1"/>
          <p:nvPr/>
        </p:nvSpPr>
        <p:spPr>
          <a:xfrm>
            <a:off x="1200789" y="3999072"/>
            <a:ext cx="12877801" cy="1384280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The images in </a:t>
            </a:r>
            <a:r>
              <a:rPr lang="en-US" altLang="zh-CN" sz="4400" dirty="0" err="1">
                <a:solidFill>
                  <a:srgbClr val="332792"/>
                </a:solidFill>
                <a:latin typeface="Calibri" panose="020F0502020204030204" charset="0"/>
              </a:rPr>
              <a:t>figma</a:t>
            </a: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 are not clear when exported.</a:t>
            </a:r>
          </a:p>
          <a:p>
            <a:pPr marL="893909" lvl="1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The borders in Figma are difficult to export.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6D3368-283C-9EE4-2118-6EEBE5AEBE52}"/>
              </a:ext>
            </a:extLst>
          </p:cNvPr>
          <p:cNvSpPr txBox="1"/>
          <p:nvPr/>
        </p:nvSpPr>
        <p:spPr>
          <a:xfrm>
            <a:off x="1173929" y="5890576"/>
            <a:ext cx="5123811" cy="1827664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000"/>
              </a:lnSpc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The colors in the interface are too similar.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F5294E5-4457-FA2C-2421-B5E1D9529CF3}"/>
              </a:ext>
            </a:extLst>
          </p:cNvPr>
          <p:cNvSpPr/>
          <p:nvPr/>
        </p:nvSpPr>
        <p:spPr>
          <a:xfrm>
            <a:off x="6756351" y="6319722"/>
            <a:ext cx="2082672" cy="862188"/>
          </a:xfrm>
          <a:prstGeom prst="rightArrow">
            <a:avLst/>
          </a:prstGeom>
          <a:solidFill>
            <a:srgbClr val="332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8CAA58-085C-9019-06D8-D6040D365DA8}"/>
              </a:ext>
            </a:extLst>
          </p:cNvPr>
          <p:cNvSpPr txBox="1"/>
          <p:nvPr/>
        </p:nvSpPr>
        <p:spPr>
          <a:xfrm>
            <a:off x="9181148" y="5949120"/>
            <a:ext cx="4884742" cy="1827664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000"/>
              </a:lnSpc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The final pages are difficult to integrate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ECD881-D441-8326-1D7D-19D5BEF290E4}"/>
              </a:ext>
            </a:extLst>
          </p:cNvPr>
          <p:cNvSpPr txBox="1"/>
          <p:nvPr/>
        </p:nvSpPr>
        <p:spPr>
          <a:xfrm>
            <a:off x="1177423" y="8115300"/>
            <a:ext cx="5136408" cy="1827664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000"/>
              </a:lnSpc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The colors in </a:t>
            </a:r>
            <a:r>
              <a:rPr lang="en-US" altLang="zh-CN" sz="4400" dirty="0" err="1">
                <a:solidFill>
                  <a:srgbClr val="332792"/>
                </a:solidFill>
                <a:latin typeface="Calibri" panose="020F0502020204030204" charset="0"/>
              </a:rPr>
              <a:t>figma</a:t>
            </a: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 do not match in Android studio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41E91F1-D185-73CB-F070-1A3EE7AD3718}"/>
              </a:ext>
            </a:extLst>
          </p:cNvPr>
          <p:cNvSpPr/>
          <p:nvPr/>
        </p:nvSpPr>
        <p:spPr>
          <a:xfrm>
            <a:off x="6664630" y="8648700"/>
            <a:ext cx="2082672" cy="862188"/>
          </a:xfrm>
          <a:prstGeom prst="rightArrow">
            <a:avLst/>
          </a:prstGeom>
          <a:solidFill>
            <a:srgbClr val="332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41BBDE-DC0D-D0E2-DA9B-DE2EB3D85292}"/>
              </a:ext>
            </a:extLst>
          </p:cNvPr>
          <p:cNvSpPr txBox="1"/>
          <p:nvPr/>
        </p:nvSpPr>
        <p:spPr>
          <a:xfrm>
            <a:off x="9144000" y="8115300"/>
            <a:ext cx="4884742" cy="1905700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322409" lvl="1">
              <a:lnSpc>
                <a:spcPts val="4200"/>
              </a:lnSpc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It takes much time to adjust the colors </a:t>
            </a:r>
          </a:p>
        </p:txBody>
      </p:sp>
    </p:spTree>
    <p:extLst>
      <p:ext uri="{BB962C8B-B14F-4D97-AF65-F5344CB8AC3E}">
        <p14:creationId xmlns:p14="http://schemas.microsoft.com/office/powerpoint/2010/main" val="331149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2327693" y="3296131"/>
            <a:ext cx="12059223" cy="6856346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18999"/>
          </a:blip>
          <a:srcRect/>
          <a:stretch>
            <a:fillRect/>
          </a:stretch>
        </p:blipFill>
        <p:spPr>
          <a:xfrm rot="2105796">
            <a:off x="12937422" y="985330"/>
            <a:ext cx="10954519" cy="100634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6293234" y="1926414"/>
            <a:ext cx="5997988" cy="6070219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304800" y="190500"/>
            <a:ext cx="18973800" cy="140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46"/>
              </a:lnSpc>
            </a:pPr>
            <a:r>
              <a:rPr lang="en-US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Difficulty of app Development</a:t>
            </a:r>
            <a:endParaRPr lang="en-US" sz="11146" dirty="0">
              <a:solidFill>
                <a:srgbClr val="332792"/>
              </a:solidFill>
              <a:latin typeface="Bebas Neue Cyrillic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46255B-F921-E3E9-7AE4-54E86979E350}"/>
              </a:ext>
            </a:extLst>
          </p:cNvPr>
          <p:cNvSpPr txBox="1"/>
          <p:nvPr/>
        </p:nvSpPr>
        <p:spPr>
          <a:xfrm>
            <a:off x="1200789" y="2278572"/>
            <a:ext cx="8248011" cy="1038582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 algn="ctr">
              <a:lnSpc>
                <a:spcPts val="660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Calibri" panose="020F0502020204030204" charset="0"/>
              </a:rPr>
              <a:t>Back-end development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CAE183-22C5-E50E-DA36-3989409E4B3D}"/>
              </a:ext>
            </a:extLst>
          </p:cNvPr>
          <p:cNvSpPr txBox="1"/>
          <p:nvPr/>
        </p:nvSpPr>
        <p:spPr>
          <a:xfrm>
            <a:off x="1045393" y="4043052"/>
            <a:ext cx="13280207" cy="5853589"/>
          </a:xfrm>
          <a:prstGeom prst="roundRect">
            <a:avLst/>
          </a:prstGeom>
          <a:noFill/>
          <a:ln w="76200">
            <a:solidFill>
              <a:srgbClr val="332792"/>
            </a:solidFill>
          </a:ln>
        </p:spPr>
        <p:txBody>
          <a:bodyPr wrap="square">
            <a:spAutoFit/>
          </a:bodyPr>
          <a:lstStyle/>
          <a:p>
            <a:pPr marL="893909" lvl="1" indent="-5715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Obtaining access to your phone</a:t>
            </a:r>
          </a:p>
          <a:p>
            <a:pPr marL="893909" lvl="1" indent="-571500">
              <a:lnSpc>
                <a:spcPts val="4500"/>
              </a:lnSpc>
              <a:buFont typeface="Wingdings" panose="05000000000000000000" pitchFamily="2" charset="2"/>
              <a:buChar char="Ø"/>
            </a:pPr>
            <a:endParaRPr lang="en-US" altLang="zh-CN" sz="4400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893909" lvl="1" indent="-571500">
              <a:lnSpc>
                <a:spcPts val="4500"/>
              </a:lnSpc>
              <a:buFont typeface="Wingdings" panose="05000000000000000000" pitchFamily="2" charset="2"/>
              <a:buChar char="Ø"/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Determine if the foreground application is this </a:t>
            </a:r>
          </a:p>
          <a:p>
            <a:pPr marL="322409" lvl="1">
              <a:lnSpc>
                <a:spcPts val="4500"/>
              </a:lnSpc>
            </a:pPr>
            <a:r>
              <a:rPr lang="en-US" altLang="zh-CN" sz="4400" dirty="0">
                <a:solidFill>
                  <a:srgbClr val="332792"/>
                </a:solidFill>
                <a:latin typeface="Calibri" panose="020F0502020204030204" charset="0"/>
              </a:rPr>
              <a:t>application by detecting the application at the top of the activity stack, if not, close the foreground application and open this application. The problem here is that re-opening this application will restart an Activity instead of opening the original Activity, and therefore end the previous countdown.</a:t>
            </a:r>
          </a:p>
        </p:txBody>
      </p:sp>
    </p:spTree>
    <p:extLst>
      <p:ext uri="{BB962C8B-B14F-4D97-AF65-F5344CB8AC3E}">
        <p14:creationId xmlns:p14="http://schemas.microsoft.com/office/powerpoint/2010/main" val="96265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1806095" y="1462989"/>
            <a:ext cx="10832570" cy="9186935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546958" y="114300"/>
            <a:ext cx="10121042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46"/>
              </a:lnSpc>
            </a:pPr>
            <a:r>
              <a:rPr lang="en-US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Efforts we made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CB1C6E-C712-39A4-5A5E-4981C83A5810}"/>
              </a:ext>
            </a:extLst>
          </p:cNvPr>
          <p:cNvSpPr txBox="1"/>
          <p:nvPr/>
        </p:nvSpPr>
        <p:spPr>
          <a:xfrm>
            <a:off x="982167" y="2400300"/>
            <a:ext cx="9586098" cy="1008787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>
              <a:lnSpc>
                <a:spcPts val="66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Prompt Light"/>
              </a:rPr>
              <a:t>Face-to-face group meetings</a:t>
            </a:r>
            <a:endParaRPr lang="en-US" altLang="zh-CN" sz="4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83BDFCF-9257-797A-FBD6-7457B68F7E1D}"/>
              </a:ext>
            </a:extLst>
          </p:cNvPr>
          <p:cNvSpPr txBox="1"/>
          <p:nvPr/>
        </p:nvSpPr>
        <p:spPr>
          <a:xfrm>
            <a:off x="982167" y="4170893"/>
            <a:ext cx="9586098" cy="1945213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>
              <a:lnSpc>
                <a:spcPts val="66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Prompt Light"/>
              </a:rPr>
              <a:t>Searching for the study materials online</a:t>
            </a:r>
            <a:endParaRPr lang="en-US" altLang="zh-CN" sz="4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FE3C3D0-BA3A-C973-9AEC-59C1901C2146}"/>
              </a:ext>
            </a:extLst>
          </p:cNvPr>
          <p:cNvSpPr txBox="1"/>
          <p:nvPr/>
        </p:nvSpPr>
        <p:spPr>
          <a:xfrm>
            <a:off x="1017348" y="6914093"/>
            <a:ext cx="9586098" cy="1945213"/>
          </a:xfrm>
          <a:prstGeom prst="roundRect">
            <a:avLst/>
          </a:prstGeom>
          <a:solidFill>
            <a:srgbClr val="332792"/>
          </a:solidFill>
        </p:spPr>
        <p:txBody>
          <a:bodyPr wrap="square">
            <a:spAutoFit/>
          </a:bodyPr>
          <a:lstStyle/>
          <a:p>
            <a:pPr marL="322409" lvl="1">
              <a:lnSpc>
                <a:spcPts val="66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Prompt Light"/>
              </a:rPr>
              <a:t>Learn from the failures of others’ work</a:t>
            </a:r>
            <a:endParaRPr lang="en-US" altLang="zh-CN" sz="4800" b="1" dirty="0">
              <a:solidFill>
                <a:schemeClr val="bg1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66713" y="2912070"/>
            <a:ext cx="11105092" cy="615553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Chapter </a:t>
            </a:r>
            <a:r>
              <a:rPr lang="en-US" altLang="zh-CN" sz="12000" dirty="0">
                <a:solidFill>
                  <a:srgbClr val="FFFFFF"/>
                </a:solidFill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2</a:t>
            </a:r>
            <a:endParaRPr kumimoji="0" lang="en-US" altLang="zh-CN" sz="1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ea typeface="宋体" panose="02010600030101010101" pitchFamily="2" charset="-122"/>
              <a:cs typeface="MV Boli" panose="02000500030200090000" pitchFamily="2" charset="0"/>
            </a:endParaRPr>
          </a:p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The completeness of the app testing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515564" y="2750940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11382375" y="6567195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92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37059">
            <a:off x="12327693" y="3296131"/>
            <a:ext cx="12059223" cy="6856346"/>
          </a:xfrm>
          <a:custGeom>
            <a:avLst/>
            <a:gdLst/>
            <a:ahLst/>
            <a:cxnLst/>
            <a:rect l="l" t="t" r="r" b="b"/>
            <a:pathLst>
              <a:path w="12059223" h="9186935">
                <a:moveTo>
                  <a:pt x="0" y="0"/>
                </a:moveTo>
                <a:lnTo>
                  <a:pt x="12059223" y="0"/>
                </a:lnTo>
                <a:lnTo>
                  <a:pt x="12059223" y="9186935"/>
                </a:lnTo>
                <a:lnTo>
                  <a:pt x="0" y="918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18999"/>
          </a:blip>
          <a:srcRect/>
          <a:stretch>
            <a:fillRect/>
          </a:stretch>
        </p:blipFill>
        <p:spPr>
          <a:xfrm rot="2105796">
            <a:off x="12937422" y="985330"/>
            <a:ext cx="10954519" cy="1006345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6293234" y="1926414"/>
            <a:ext cx="5997988" cy="6070219"/>
            <a:chOff x="0" y="0"/>
            <a:chExt cx="9799007" cy="97990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99007" cy="9799007"/>
            </a:xfrm>
            <a:custGeom>
              <a:avLst/>
              <a:gdLst/>
              <a:ahLst/>
              <a:cxnLst/>
              <a:rect l="l" t="t" r="r" b="b"/>
              <a:pathLst>
                <a:path w="9799007" h="9799007">
                  <a:moveTo>
                    <a:pt x="0" y="0"/>
                  </a:moveTo>
                  <a:lnTo>
                    <a:pt x="9799007" y="0"/>
                  </a:lnTo>
                  <a:lnTo>
                    <a:pt x="9799007" y="9799007"/>
                  </a:lnTo>
                  <a:lnTo>
                    <a:pt x="0" y="9799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304800" y="190500"/>
            <a:ext cx="189738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46"/>
              </a:lnSpc>
            </a:pPr>
            <a:r>
              <a:rPr lang="en-US" sz="88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completeness of             the app testing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FA97184-45D8-A9FF-B6C7-7A2AC3CA6AB8}"/>
              </a:ext>
            </a:extLst>
          </p:cNvPr>
          <p:cNvSpPr txBox="1"/>
          <p:nvPr/>
        </p:nvSpPr>
        <p:spPr>
          <a:xfrm>
            <a:off x="365916" y="3539029"/>
            <a:ext cx="9075758" cy="5892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Ui</a:t>
            </a: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测试</a:t>
            </a: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兼容性测试</a:t>
            </a: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安装卸载测试</a:t>
            </a:r>
            <a:r>
              <a:rPr lang="en-US" altLang="zh-CN" sz="5400" b="1" dirty="0">
                <a:solidFill>
                  <a:srgbClr val="332792"/>
                </a:solidFill>
                <a:latin typeface="Calibri" panose="020F0502020204030204" charset="0"/>
              </a:rPr>
              <a:t>—</a:t>
            </a: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真机调试</a:t>
            </a: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>
              <a:lnSpc>
                <a:spcPts val="5080"/>
              </a:lnSpc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交互测试</a:t>
            </a: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  <a:p>
            <a:pPr marL="1143000" indent="-1143000">
              <a:lnSpc>
                <a:spcPts val="5080"/>
              </a:lnSpc>
              <a:buFont typeface="Wingdings" panose="05000000000000000000" pitchFamily="2" charset="2"/>
              <a:buChar char="ü"/>
            </a:pPr>
            <a:r>
              <a:rPr lang="zh-CN" altLang="en-US" sz="5400" b="1" dirty="0">
                <a:solidFill>
                  <a:srgbClr val="332792"/>
                </a:solidFill>
                <a:latin typeface="Calibri" panose="020F0502020204030204" charset="0"/>
              </a:rPr>
              <a:t>客户端数据库测试</a:t>
            </a:r>
            <a:endParaRPr lang="en-US" altLang="zh-CN" sz="5400" b="1" dirty="0">
              <a:solidFill>
                <a:srgbClr val="332792"/>
              </a:solidFill>
              <a:latin typeface="Calibri" panose="020F050202020403020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0AE695-E026-A41D-F896-912F11D614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09" y="3515543"/>
            <a:ext cx="13446758" cy="637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66713" y="2912070"/>
            <a:ext cx="11105092" cy="615553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Chapter 3</a:t>
            </a:r>
          </a:p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User experience and Improvement</a:t>
            </a:r>
          </a:p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effects</a:t>
            </a:r>
          </a:p>
        </p:txBody>
      </p:sp>
      <p:sp>
        <p:nvSpPr>
          <p:cNvPr id="3076" name="TextBox 4"/>
          <p:cNvSpPr txBox="1"/>
          <p:nvPr/>
        </p:nvSpPr>
        <p:spPr>
          <a:xfrm>
            <a:off x="11058783" y="2652384"/>
            <a:ext cx="6097371" cy="51937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 User Experience</a:t>
            </a:r>
          </a:p>
        </p:txBody>
      </p:sp>
      <p:sp>
        <p:nvSpPr>
          <p:cNvPr id="3078" name="TextBox 6"/>
          <p:cNvSpPr txBox="1"/>
          <p:nvPr/>
        </p:nvSpPr>
        <p:spPr>
          <a:xfrm>
            <a:off x="11963326" y="6445621"/>
            <a:ext cx="6477074" cy="5578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Improvement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 Effects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515564" y="2750940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11382375" y="6567195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71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415</Words>
  <Application>Microsoft Office PowerPoint</Application>
  <PresentationFormat>自定义</PresentationFormat>
  <Paragraphs>95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Wingdings</vt:lpstr>
      <vt:lpstr>等线</vt:lpstr>
      <vt:lpstr>MV Boli</vt:lpstr>
      <vt:lpstr>Prompt Light</vt:lpstr>
      <vt:lpstr>Bebas Neue Cyrillic</vt:lpstr>
      <vt:lpstr>Arial</vt:lpstr>
      <vt:lpstr>Calibri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Startup Business Animated Presentation</dc:title>
  <dc:creator>xy zhou</dc:creator>
  <cp:lastModifiedBy>xy zhou</cp:lastModifiedBy>
  <cp:revision>16</cp:revision>
  <dcterms:created xsi:type="dcterms:W3CDTF">2006-08-16T00:00:00Z</dcterms:created>
  <dcterms:modified xsi:type="dcterms:W3CDTF">2023-06-08T01:01:05Z</dcterms:modified>
  <dc:identifier>DAFegHSMDH4</dc:identifier>
</cp:coreProperties>
</file>